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464" r:id="rId3"/>
    <p:sldId id="463" r:id="rId4"/>
    <p:sldId id="437" r:id="rId5"/>
    <p:sldId id="425" r:id="rId6"/>
    <p:sldId id="423" r:id="rId7"/>
    <p:sldId id="440" r:id="rId8"/>
    <p:sldId id="439" r:id="rId9"/>
    <p:sldId id="444" r:id="rId10"/>
    <p:sldId id="260" r:id="rId11"/>
    <p:sldId id="261" r:id="rId12"/>
    <p:sldId id="453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5" r:id="rId22"/>
    <p:sldId id="460" r:id="rId23"/>
    <p:sldId id="456" r:id="rId24"/>
    <p:sldId id="454" r:id="rId25"/>
    <p:sldId id="457" r:id="rId26"/>
    <p:sldId id="458" r:id="rId27"/>
    <p:sldId id="42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717" autoAdjust="0"/>
    <p:restoredTop sz="92239" autoAdjust="0"/>
  </p:normalViewPr>
  <p:slideViewPr>
    <p:cSldViewPr snapToGrid="0" snapToObjects="1">
      <p:cViewPr varScale="1">
        <p:scale>
          <a:sx n="95" d="100"/>
          <a:sy n="95" d="100"/>
        </p:scale>
        <p:origin x="192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1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0065-372B-D246-92D7-41C91244B331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914A-F963-0B49-9DEB-F7574C2316AA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2081-B7A8-0945-B295-36B7B231B180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5E2D9-EC6A-7548-AECC-5E218AAA11C0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1582-C6DC-9F42-A645-261E27D45156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76E2-4C83-B145-B008-795540EB0C2D}" type="datetime1">
              <a:rPr lang="en-US" smtClean="0"/>
              <a:t>2/19/20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6E6E-0A87-6743-9F38-9818CD4DBC92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DD2-E19B-7740-99FC-CAF1401B0B5D}" type="datetime1">
              <a:rPr lang="en-US" smtClean="0"/>
              <a:t>2/19/20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65FD-6BDD-5847-99BD-DDAC1073F04F}" type="datetime1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C510-0D1C-304A-9159-ECE082AC29F5}" type="datetime1">
              <a:rPr lang="en-US" smtClean="0"/>
              <a:t>2/19/20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0880-3303-4242-A917-94587404D283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BC6A-FD68-CF43-9D71-EBDE2D3E7B17}" type="datetime1">
              <a:rPr lang="en-US" smtClean="0"/>
              <a:t>2/19/20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CE2E46-97E8-B04B-B6A2-136F09260D83}" type="datetime1">
              <a:rPr lang="en-US" smtClean="0"/>
              <a:t>2/19/20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02/18/2020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499BDA8-58EE-C149-8645-F08DF58F2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Example: </a:t>
            </a:r>
            <a:br>
              <a:rPr lang="en-US" altLang="en-US" dirty="0"/>
            </a:br>
            <a:r>
              <a:rPr lang="en-US" altLang="en-US" dirty="0"/>
              <a:t>(single-item) auctions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4F0222B-7683-DA41-BD4E-62BD9867ED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Sealed-bid</a:t>
            </a:r>
            <a:r>
              <a:rPr lang="en-US" altLang="en-US" dirty="0"/>
              <a:t> auction: every bidder submits bid in a sealed envelope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First-price</a:t>
            </a:r>
            <a:r>
              <a:rPr lang="en-US" altLang="en-US" dirty="0"/>
              <a:t> sealed-bid auction: highest bid wins, pays amount of own bid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Second-price</a:t>
            </a:r>
            <a:r>
              <a:rPr lang="en-US" altLang="en-US" dirty="0"/>
              <a:t> sealed-bid auction: highest bid wins, pays amount of second-highest bid</a:t>
            </a:r>
          </a:p>
        </p:txBody>
      </p:sp>
      <p:sp>
        <p:nvSpPr>
          <p:cNvPr id="208900" name="Line 4">
            <a:extLst>
              <a:ext uri="{FF2B5EF4-FFF2-40B4-BE49-F238E27FC236}">
                <a16:creationId xmlns:a16="http://schemas.microsoft.com/office/drawing/2014/main" id="{4FEDF2B4-A6E5-194C-ACD4-506454ED5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886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901" name="Line 5">
            <a:extLst>
              <a:ext uri="{FF2B5EF4-FFF2-40B4-BE49-F238E27FC236}">
                <a16:creationId xmlns:a16="http://schemas.microsoft.com/office/drawing/2014/main" id="{E72A358E-DB43-BF48-A587-729DD89669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0960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902" name="Text Box 6">
            <a:extLst>
              <a:ext uri="{FF2B5EF4-FFF2-40B4-BE49-F238E27FC236}">
                <a16:creationId xmlns:a16="http://schemas.microsoft.com/office/drawing/2014/main" id="{0FDC473C-6419-394B-8342-1FC562F4B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4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8903" name="Text Box 7">
            <a:extLst>
              <a:ext uri="{FF2B5EF4-FFF2-40B4-BE49-F238E27FC236}">
                <a16:creationId xmlns:a16="http://schemas.microsoft.com/office/drawing/2014/main" id="{A44871AC-DDBB-DE45-A17D-E47CF4A8D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100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$10</a:t>
            </a:r>
          </a:p>
        </p:txBody>
      </p:sp>
      <p:sp>
        <p:nvSpPr>
          <p:cNvPr id="208904" name="Text Box 8">
            <a:extLst>
              <a:ext uri="{FF2B5EF4-FFF2-40B4-BE49-F238E27FC236}">
                <a16:creationId xmlns:a16="http://schemas.microsoft.com/office/drawing/2014/main" id="{59285FFF-E9AD-FC43-A7E7-2D3B4E380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72440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$5</a:t>
            </a:r>
          </a:p>
        </p:txBody>
      </p:sp>
      <p:sp>
        <p:nvSpPr>
          <p:cNvPr id="208905" name="Text Box 9">
            <a:extLst>
              <a:ext uri="{FF2B5EF4-FFF2-40B4-BE49-F238E27FC236}">
                <a16:creationId xmlns:a16="http://schemas.microsoft.com/office/drawing/2014/main" id="{3CAFDDBF-0AAD-404E-80DB-50ED79A3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56260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8906" name="Text Box 10">
            <a:extLst>
              <a:ext uri="{FF2B5EF4-FFF2-40B4-BE49-F238E27FC236}">
                <a16:creationId xmlns:a16="http://schemas.microsoft.com/office/drawing/2014/main" id="{85E996DE-F734-6641-A82B-7EDF2754B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419600"/>
            <a:ext cx="356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first-price: bid 1 wins, pays $10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second-price: bid 1 wins, pays $5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D7209-AED3-DB44-8D5C-59B8F6B858F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91012-E094-0F49-BABB-B664051B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208902" grpId="0"/>
      <p:bldP spid="208903" grpId="0"/>
      <p:bldP spid="208904" grpId="0"/>
      <p:bldP spid="208905" grpId="0"/>
      <p:bldP spid="2089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418843B-37E5-A841-98AE-85245D89C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96904"/>
            <a:ext cx="8081682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Which auction generates more revenue?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FD6DD9EF-DF2A-C447-B609-E88D3CCB6C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54861"/>
            <a:ext cx="7620000" cy="452755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Each bid depends 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Bidder’s </a:t>
            </a:r>
            <a:r>
              <a:rPr lang="en-US" altLang="en-US" sz="1600" b="0" dirty="0">
                <a:solidFill>
                  <a:schemeClr val="tx2"/>
                </a:solidFill>
              </a:rPr>
              <a:t>true valuation</a:t>
            </a:r>
            <a:r>
              <a:rPr lang="en-US" altLang="en-US" sz="1600" b="0" dirty="0"/>
              <a:t> for the item (utility = valuation - payment),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Bidder’s </a:t>
            </a:r>
            <a:r>
              <a:rPr lang="en-US" altLang="en-US" sz="1600" b="0" dirty="0">
                <a:solidFill>
                  <a:schemeClr val="tx2"/>
                </a:solidFill>
              </a:rPr>
              <a:t>beliefs</a:t>
            </a:r>
            <a:r>
              <a:rPr lang="en-US" altLang="en-US" sz="1600" b="0" dirty="0"/>
              <a:t> over what others will bid (</a:t>
            </a:r>
            <a:r>
              <a:rPr lang="en-US" altLang="en-US" sz="1600" b="0" dirty="0">
                <a:cs typeface="Arial" panose="020B0604020202020204" pitchFamily="34" charset="0"/>
              </a:rPr>
              <a:t>→ game theory)</a:t>
            </a:r>
            <a:r>
              <a:rPr lang="en-US" altLang="en-US" sz="1600" b="0" dirty="0"/>
              <a:t>,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The </a:t>
            </a:r>
            <a:r>
              <a:rPr lang="en-US" altLang="en-US" sz="1600" b="0" dirty="0">
                <a:solidFill>
                  <a:schemeClr val="tx2"/>
                </a:solidFill>
              </a:rPr>
              <a:t>auction mechanism</a:t>
            </a:r>
            <a:r>
              <a:rPr lang="en-US" altLang="en-US" sz="1600" b="0" dirty="0"/>
              <a:t>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In a first-price auction, it does not make sense to bid your true valuation           ???????????</a:t>
            </a:r>
          </a:p>
          <a:p>
            <a:pPr marL="10287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Even if you win, your utility will be 0…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In a second-price auction, (we will see next that) it always makes sense to bid your true valuation</a:t>
            </a:r>
          </a:p>
        </p:txBody>
      </p:sp>
      <p:sp>
        <p:nvSpPr>
          <p:cNvPr id="209924" name="Line 4">
            <a:extLst>
              <a:ext uri="{FF2B5EF4-FFF2-40B4-BE49-F238E27FC236}">
                <a16:creationId xmlns:a16="http://schemas.microsoft.com/office/drawing/2014/main" id="{CF10D5C0-3DCB-D844-8135-0456D6586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23134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5" name="Line 5">
            <a:extLst>
              <a:ext uri="{FF2B5EF4-FFF2-40B4-BE49-F238E27FC236}">
                <a16:creationId xmlns:a16="http://schemas.microsoft.com/office/drawing/2014/main" id="{24E0BFEF-47CD-1249-9C06-53B4AA810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644114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6" name="Text Box 6">
            <a:extLst>
              <a:ext uri="{FF2B5EF4-FFF2-40B4-BE49-F238E27FC236}">
                <a16:creationId xmlns:a16="http://schemas.microsoft.com/office/drawing/2014/main" id="{65FEC7DC-3056-4F4C-9EF9-3E73BE396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628874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9927" name="Text Box 7">
            <a:extLst>
              <a:ext uri="{FF2B5EF4-FFF2-40B4-BE49-F238E27FC236}">
                <a16:creationId xmlns:a16="http://schemas.microsoft.com/office/drawing/2014/main" id="{16E7EB32-EABD-0D4A-90DA-8C2E01911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5514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$10</a:t>
            </a:r>
          </a:p>
        </p:txBody>
      </p:sp>
      <p:sp>
        <p:nvSpPr>
          <p:cNvPr id="209928" name="Text Box 8">
            <a:extLst>
              <a:ext uri="{FF2B5EF4-FFF2-40B4-BE49-F238E27FC236}">
                <a16:creationId xmlns:a16="http://schemas.microsoft.com/office/drawing/2014/main" id="{702A9376-57E4-C948-80E0-62E9DEDF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6954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$5</a:t>
            </a:r>
          </a:p>
        </p:txBody>
      </p:sp>
      <p:sp>
        <p:nvSpPr>
          <p:cNvPr id="209929" name="Text Box 9">
            <a:extLst>
              <a:ext uri="{FF2B5EF4-FFF2-40B4-BE49-F238E27FC236}">
                <a16:creationId xmlns:a16="http://schemas.microsoft.com/office/drawing/2014/main" id="{E89FEC48-781F-F34C-A7BF-8BE40BFE8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90774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9931" name="Line 11">
            <a:extLst>
              <a:ext uri="{FF2B5EF4-FFF2-40B4-BE49-F238E27FC236}">
                <a16:creationId xmlns:a16="http://schemas.microsoft.com/office/drawing/2014/main" id="{0A4B5ABC-4B41-8041-8B46-E6077D1E8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217053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32" name="Line 12">
            <a:extLst>
              <a:ext uri="{FF2B5EF4-FFF2-40B4-BE49-F238E27FC236}">
                <a16:creationId xmlns:a16="http://schemas.microsoft.com/office/drawing/2014/main" id="{175080F5-2D0B-7B4F-9008-8DC0CAF08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3100" y="6426853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33" name="Text Box 13">
            <a:extLst>
              <a:ext uri="{FF2B5EF4-FFF2-40B4-BE49-F238E27FC236}">
                <a16:creationId xmlns:a16="http://schemas.microsoft.com/office/drawing/2014/main" id="{098774D3-47F7-F34D-9B85-1885BBBAC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627445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9934" name="Text Box 14">
            <a:extLst>
              <a:ext uri="{FF2B5EF4-FFF2-40B4-BE49-F238E27FC236}">
                <a16:creationId xmlns:a16="http://schemas.microsoft.com/office/drawing/2014/main" id="{7D9C5198-33C5-6D46-8D8C-9E0815D34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0552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$5</a:t>
            </a:r>
          </a:p>
        </p:txBody>
      </p:sp>
      <p:sp>
        <p:nvSpPr>
          <p:cNvPr id="209935" name="Text Box 15">
            <a:extLst>
              <a:ext uri="{FF2B5EF4-FFF2-40B4-BE49-F238E27FC236}">
                <a16:creationId xmlns:a16="http://schemas.microsoft.com/office/drawing/2014/main" id="{9EACC7C0-F3AC-EA48-A1D7-35A3055F6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4362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$4</a:t>
            </a:r>
          </a:p>
        </p:txBody>
      </p:sp>
      <p:sp>
        <p:nvSpPr>
          <p:cNvPr id="209936" name="Text Box 16">
            <a:extLst>
              <a:ext uri="{FF2B5EF4-FFF2-40B4-BE49-F238E27FC236}">
                <a16:creationId xmlns:a16="http://schemas.microsoft.com/office/drawing/2014/main" id="{FB1A5A11-9628-F142-970B-A649FC8CF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8934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9937" name="Text Box 17">
            <a:extLst>
              <a:ext uri="{FF2B5EF4-FFF2-40B4-BE49-F238E27FC236}">
                <a16:creationId xmlns:a16="http://schemas.microsoft.com/office/drawing/2014/main" id="{A5013A13-D61E-E445-88BF-CF1307322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36140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likely outcome for the first-price mechanism</a:t>
            </a:r>
          </a:p>
        </p:txBody>
      </p:sp>
      <p:sp>
        <p:nvSpPr>
          <p:cNvPr id="209938" name="Text Box 18">
            <a:extLst>
              <a:ext uri="{FF2B5EF4-FFF2-40B4-BE49-F238E27FC236}">
                <a16:creationId xmlns:a16="http://schemas.microsoft.com/office/drawing/2014/main" id="{EDA6561D-8BE9-7345-8F4C-304CA0C4D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61234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likely outcome for the second-price mechanism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F724E-9775-924A-A3D8-08D71F9DDD8E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8201A-57D9-0943-B70A-64F13C9A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6" grpId="0"/>
      <p:bldP spid="209927" grpId="0"/>
      <p:bldP spid="209928" grpId="0"/>
      <p:bldP spid="209929" grpId="0"/>
      <p:bldP spid="209933" grpId="0"/>
      <p:bldP spid="209934" grpId="0"/>
      <p:bldP spid="209935" grpId="0"/>
      <p:bldP spid="209936" grpId="0"/>
      <p:bldP spid="209937" grpId="0"/>
      <p:bldP spid="2099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</a:t>
            </a:r>
            <a:r>
              <a:rPr lang="en-US" sz="1600" dirty="0">
                <a:solidFill>
                  <a:schemeClr val="tx2"/>
                </a:solidFill>
              </a:rPr>
              <a:t>single</a:t>
            </a:r>
            <a:r>
              <a:rPr lang="en-US" sz="1600" dirty="0"/>
              <a:t>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     (valuation – payment)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4764506" y="2209800"/>
            <a:ext cx="385718" cy="3569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143D-7356-2948-A845-469EC7F7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0056-6CF9-2943-8BF7-D86AA69A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 start thinking about your course projects!</a:t>
            </a:r>
          </a:p>
          <a:p>
            <a:endParaRPr lang="en-US" b="0" dirty="0"/>
          </a:p>
          <a:p>
            <a:r>
              <a:rPr lang="en-US" dirty="0"/>
              <a:t>Can be individual or group: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 hard limit on group size (but 1-3 seems to work best!)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One place to find partners: cmsc828m.slack.com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Another place to find partners: right here!</a:t>
            </a:r>
          </a:p>
          <a:p>
            <a:endParaRPr lang="en-US" b="0" dirty="0"/>
          </a:p>
          <a:p>
            <a:r>
              <a:rPr lang="en-US" dirty="0"/>
              <a:t>Talk to me (Slack, office hours, </a:t>
            </a:r>
            <a:r>
              <a:rPr lang="en-US" dirty="0" err="1"/>
              <a:t>etc</a:t>
            </a:r>
            <a:r>
              <a:rPr lang="en-US" dirty="0"/>
              <a:t>), talk to Eric, talk to my PhD students, talk to each other, talk to other professors, ask the Internet, ask your friends in other industries, et cetera!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DC79C-1AEC-2546-84DA-A9034B2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B7072-4EAC-6B40-B3A9-5CFEF4A2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class/Later this class:</a:t>
            </a:r>
            <a:br>
              <a:rPr lang="en-US" dirty="0"/>
            </a:br>
            <a:r>
              <a:rPr lang="en-US" dirty="0"/>
              <a:t>Combinatorial Optimization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Also: </a:t>
            </a:r>
            <a:r>
              <a:rPr lang="en-US" dirty="0" err="1"/>
              <a:t>PRojects</a:t>
            </a:r>
            <a:r>
              <a:rPr lang="en-US" dirty="0"/>
              <a:t>!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2CB50-FF93-354F-91E8-47ABD2D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F7ADA-1B2F-2E44-A8F6-D0D09BAC26B5}"/>
              </a:ext>
            </a:extLst>
          </p:cNvPr>
          <p:cNvSpPr/>
          <p:nvPr/>
        </p:nvSpPr>
        <p:spPr>
          <a:xfrm>
            <a:off x="-4763" y="0"/>
            <a:ext cx="9148763" cy="779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C34C9-EF6E-7846-88B6-58DF9615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959"/>
            <a:ext cx="9144000" cy="7395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you, Eric!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B22E7-EC53-234E-BC43-A0E676B5D51D}"/>
              </a:ext>
            </a:extLst>
          </p:cNvPr>
          <p:cNvSpPr/>
          <p:nvPr/>
        </p:nvSpPr>
        <p:spPr>
          <a:xfrm>
            <a:off x="-4764" y="6103032"/>
            <a:ext cx="9148763" cy="779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2F5DF-D618-184A-AA07-DA2DBD36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684371"/>
            <a:ext cx="9148763" cy="548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E4ACA-6F12-974E-AB38-B4BE92116873}"/>
              </a:ext>
            </a:extLst>
          </p:cNvPr>
          <p:cNvSpPr txBox="1"/>
          <p:nvPr/>
        </p:nvSpPr>
        <p:spPr>
          <a:xfrm>
            <a:off x="2057399" y="6308330"/>
            <a:ext cx="629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Unironically-chosen ranked choice voting image --^</a:t>
            </a:r>
          </a:p>
        </p:txBody>
      </p:sp>
    </p:spTree>
    <p:extLst>
      <p:ext uri="{BB962C8B-B14F-4D97-AF65-F5344CB8AC3E}">
        <p14:creationId xmlns:p14="http://schemas.microsoft.com/office/powerpoint/2010/main" val="315929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</a:t>
            </a:r>
            <a:r>
              <a:rPr lang="en-US" dirty="0" err="1"/>
              <a:t>Gibbard</a:t>
            </a:r>
            <a:r>
              <a:rPr lang="en-US" b="0" dirty="0"/>
              <a:t>–</a:t>
            </a:r>
            <a:r>
              <a:rPr lang="en-US" dirty="0"/>
              <a:t>Satterthwaite &amp; Arrow’s “Possibility” Theorem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may discuss more in the future, but also talk with Eric!</a:t>
            </a:r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00282"/>
          </a:xfrm>
        </p:spPr>
        <p:txBody>
          <a:bodyPr>
            <a:normAutofit/>
          </a:bodyPr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Bayesian game: agents have incomplete information about other agents (e.g., may not know player types)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8778</TotalTime>
  <Words>2747</Words>
  <Application>Microsoft Macintosh PowerPoint</Application>
  <PresentationFormat>On-screen Show (4:3)</PresentationFormat>
  <Paragraphs>286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Calibri</vt:lpstr>
      <vt:lpstr>Essential</vt:lpstr>
      <vt:lpstr>Applied Mechanism Design For Social Good</vt:lpstr>
      <vt:lpstr>Announcements</vt:lpstr>
      <vt:lpstr>Thank you, Eric!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Example:  (single-item) auctions</vt:lpstr>
      <vt:lpstr>Which auction generates more revenue?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  <vt:lpstr>Next class/Later this class: Combinatorial Optimization     Also: PRojects!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1097</cp:revision>
  <cp:lastPrinted>2016-09-06T05:34:26Z</cp:lastPrinted>
  <dcterms:created xsi:type="dcterms:W3CDTF">2013-03-05T15:39:19Z</dcterms:created>
  <dcterms:modified xsi:type="dcterms:W3CDTF">2020-02-19T21:44:16Z</dcterms:modified>
</cp:coreProperties>
</file>